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1" r:id="rId4"/>
    <p:sldId id="258" r:id="rId5"/>
    <p:sldId id="259" r:id="rId6"/>
    <p:sldId id="275" r:id="rId7"/>
    <p:sldId id="260" r:id="rId8"/>
    <p:sldId id="272" r:id="rId9"/>
    <p:sldId id="261" r:id="rId10"/>
    <p:sldId id="263" r:id="rId11"/>
    <p:sldId id="262" r:id="rId12"/>
    <p:sldId id="273" r:id="rId13"/>
    <p:sldId id="264" r:id="rId14"/>
    <p:sldId id="265" r:id="rId15"/>
    <p:sldId id="266" r:id="rId16"/>
    <p:sldId id="274" r:id="rId17"/>
    <p:sldId id="276" r:id="rId18"/>
    <p:sldId id="277" r:id="rId19"/>
    <p:sldId id="278" r:id="rId20"/>
    <p:sldId id="270"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092" y="-5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AD5CD334-2FF2-4CC5-B152-3E69F93B9064}" type="datetimeFigureOut">
              <a:rPr lang="en-US"/>
              <a:pPr>
                <a:defRPr/>
              </a:pPr>
              <a:t>3/22/2010</a:t>
            </a:fld>
            <a:endParaRPr 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B8C24465-28B1-4070-8633-8D0BDFC68C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94EEDC9-6EF6-430D-B128-A5015E1D41A8}" type="datetimeFigureOut">
              <a:rPr lang="en-US"/>
              <a:pPr>
                <a:defRPr/>
              </a:pPr>
              <a:t>3/22/2010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3E4C4EE-2C43-4FDA-87AA-A83516EFFC0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0AA4F2F-D92C-4D65-8AF9-6A2D6D3C23DD}" type="datetimeFigureOut">
              <a:rPr lang="en-US"/>
              <a:pPr>
                <a:defRPr/>
              </a:pPr>
              <a:t>3/22/2010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5E46891-4359-428C-94F3-7E970EE5E9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fld id="{A60A6D8C-8115-4825-8DC4-7B6496852B9D}" type="datetimeFigureOut">
              <a:rPr lang="en-US"/>
              <a:pPr>
                <a:defRPr/>
              </a:pPr>
              <a:t>3/22/2010</a:t>
            </a:fld>
            <a:endParaRPr 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D8013B-B82A-4CBA-BD61-2E6715A41E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fld id="{9324BA08-EA97-48AF-A5B4-7674C6043C0E}" type="datetimeFigureOut">
              <a:rPr lang="en-US"/>
              <a:pPr>
                <a:defRPr/>
              </a:pPr>
              <a:t>3/22/2010</a:t>
            </a:fld>
            <a:endParaRPr 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A9F98DD6-A489-498E-B688-863723B2BF6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B1EC067F-DA9E-4B02-9808-C8CE9F14D396}" type="datetimeFigureOut">
              <a:rPr lang="en-US"/>
              <a:pPr>
                <a:defRPr/>
              </a:pPr>
              <a:t>3/22/2010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5C130CB-2B79-46A1-9258-9E26F715C59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fld id="{5B08D1FD-121A-45CB-8DCB-8F9586E5B057}" type="datetimeFigureOut">
              <a:rPr lang="en-US"/>
              <a:pPr>
                <a:defRPr/>
              </a:pPr>
              <a:t>3/22/2010</a:t>
            </a:fld>
            <a:endParaRPr 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7589838" y="6483350"/>
            <a:ext cx="503237" cy="301625"/>
          </a:xfrm>
        </p:spPr>
        <p:txBody>
          <a:bodyPr/>
          <a:lstStyle>
            <a:lvl1pPr algn="ctr">
              <a:defRPr smtClean="0"/>
            </a:lvl1pPr>
          </a:lstStyle>
          <a:p>
            <a:pPr>
              <a:defRPr/>
            </a:pPr>
            <a:fld id="{D87C7C03-93A9-494C-BE37-365C23B3C97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4D3342F-C5CD-4271-805B-B3FEFA386E9F}" type="datetimeFigureOut">
              <a:rPr lang="en-US"/>
              <a:pPr>
                <a:defRPr/>
              </a:pPr>
              <a:t>3/22/2010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5200AB0-5C1F-4A60-92D4-BA7AB0DA535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42DAA61-1A27-4DA8-9A94-A79670082FC7}" type="datetimeFigureOut">
              <a:rPr lang="en-US"/>
              <a:pPr>
                <a:defRPr/>
              </a:pPr>
              <a:t>3/22/2010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679288C-159B-4949-9476-9D56060606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smtClean="0"/>
            </a:lvl1pPr>
          </a:lstStyle>
          <a:p>
            <a:pPr>
              <a:defRPr/>
            </a:pPr>
            <a:fld id="{E0853BD7-1E19-465F-875F-5236C24E13E4}" type="datetimeFigureOut">
              <a:rPr lang="en-US"/>
              <a:pPr>
                <a:defRPr/>
              </a:pPr>
              <a:t>3/22/2010</a:t>
            </a:fld>
            <a:endParaRPr lang="en-US"/>
          </a:p>
        </p:txBody>
      </p:sp>
      <p:sp>
        <p:nvSpPr>
          <p:cNvPr id="6" name="Footer Placeholder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smtClean="0"/>
            </a:lvl1pPr>
          </a:lstStyle>
          <a:p>
            <a:pPr>
              <a:defRPr/>
            </a:pPr>
            <a:fld id="{D55D6FF8-C40B-46C1-9620-671A226BCBA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smtClean="0"/>
            </a:lvl1pPr>
          </a:lstStyle>
          <a:p>
            <a:pPr>
              <a:defRPr/>
            </a:pPr>
            <a:fld id="{C0CE5294-3C1F-4DF6-98B1-15EECA00E908}" type="datetimeFigureOut">
              <a:rPr lang="en-US"/>
              <a:pPr>
                <a:defRPr/>
              </a:pPr>
              <a:t>3/22/2010</a:t>
            </a:fld>
            <a:endParaRPr lang="en-US"/>
          </a:p>
        </p:txBody>
      </p:sp>
      <p:sp>
        <p:nvSpPr>
          <p:cNvPr id="6" name="Footer Placeholder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smtClean="0"/>
            </a:lvl1pPr>
          </a:lstStyle>
          <a:p>
            <a:pPr>
              <a:defRPr/>
            </a:pPr>
            <a:fld id="{6A877344-E4EC-46D2-972B-4BF96319C0D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1B5F49AE-BFA2-46F1-9625-8175496C36D5}" type="datetimeFigureOut">
              <a:rPr lang="en-US"/>
              <a:pPr>
                <a:defRPr/>
              </a:pPr>
              <a:t>3/22/2010</a:t>
            </a:fld>
            <a:endParaRPr 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5112F5C2-6DEC-4031-8EFA-8AD262ED7C6D}"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07" r:id="rId6"/>
    <p:sldLayoutId id="2147483706" r:id="rId7"/>
    <p:sldLayoutId id="2147483713" r:id="rId8"/>
    <p:sldLayoutId id="2147483714" r:id="rId9"/>
    <p:sldLayoutId id="2147483705" r:id="rId10"/>
    <p:sldLayoutId id="2147483704" r:id="rId11"/>
  </p:sldLayoutIdLst>
  <p:txStyles>
    <p:titleStyle>
      <a:lvl1pPr marL="484188" indent="-484188" algn="l" rtl="0" fontAlgn="base">
        <a:spcBef>
          <a:spcPct val="0"/>
        </a:spcBef>
        <a:spcAft>
          <a:spcPct val="0"/>
        </a:spcAft>
        <a:defRPr sz="4200" kern="1200">
          <a:ln w="6350">
            <a:solidFill>
              <a:schemeClr val="accent1">
                <a:shade val="43000"/>
              </a:schemeClr>
            </a:solidFill>
          </a:ln>
          <a:solidFill>
            <a:srgbClr val="99F166"/>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99F166"/>
          </a:solidFill>
          <a:latin typeface="Century Gothic" pitchFamily="34" charset="0"/>
        </a:defRPr>
      </a:lvl2pPr>
      <a:lvl3pPr marL="484188" indent="-484188" algn="l" rtl="0" fontAlgn="base">
        <a:spcBef>
          <a:spcPct val="0"/>
        </a:spcBef>
        <a:spcAft>
          <a:spcPct val="0"/>
        </a:spcAft>
        <a:defRPr sz="4200">
          <a:solidFill>
            <a:srgbClr val="99F166"/>
          </a:solidFill>
          <a:latin typeface="Century Gothic" pitchFamily="34" charset="0"/>
        </a:defRPr>
      </a:lvl3pPr>
      <a:lvl4pPr marL="484188" indent="-484188" algn="l" rtl="0" fontAlgn="base">
        <a:spcBef>
          <a:spcPct val="0"/>
        </a:spcBef>
        <a:spcAft>
          <a:spcPct val="0"/>
        </a:spcAft>
        <a:defRPr sz="4200">
          <a:solidFill>
            <a:srgbClr val="99F166"/>
          </a:solidFill>
          <a:latin typeface="Century Gothic" pitchFamily="34" charset="0"/>
        </a:defRPr>
      </a:lvl4pPr>
      <a:lvl5pPr marL="484188" indent="-484188" algn="l" rtl="0" fontAlgn="base">
        <a:spcBef>
          <a:spcPct val="0"/>
        </a:spcBef>
        <a:spcAft>
          <a:spcPct val="0"/>
        </a:spcAft>
        <a:defRPr sz="4200">
          <a:solidFill>
            <a:srgbClr val="99F166"/>
          </a:solidFill>
          <a:latin typeface="Century Gothic" pitchFamily="34" charset="0"/>
        </a:defRPr>
      </a:lvl5pPr>
      <a:lvl6pPr marL="941388" indent="-484188" algn="l" rtl="0" fontAlgn="base">
        <a:spcBef>
          <a:spcPct val="0"/>
        </a:spcBef>
        <a:spcAft>
          <a:spcPct val="0"/>
        </a:spcAft>
        <a:defRPr sz="4200">
          <a:solidFill>
            <a:srgbClr val="99F166"/>
          </a:solidFill>
          <a:latin typeface="Century Gothic" pitchFamily="34" charset="0"/>
        </a:defRPr>
      </a:lvl6pPr>
      <a:lvl7pPr marL="1398588" indent="-484188" algn="l" rtl="0" fontAlgn="base">
        <a:spcBef>
          <a:spcPct val="0"/>
        </a:spcBef>
        <a:spcAft>
          <a:spcPct val="0"/>
        </a:spcAft>
        <a:defRPr sz="4200">
          <a:solidFill>
            <a:srgbClr val="99F166"/>
          </a:solidFill>
          <a:latin typeface="Century Gothic" pitchFamily="34" charset="0"/>
        </a:defRPr>
      </a:lvl7pPr>
      <a:lvl8pPr marL="1855788" indent="-484188" algn="l" rtl="0" fontAlgn="base">
        <a:spcBef>
          <a:spcPct val="0"/>
        </a:spcBef>
        <a:spcAft>
          <a:spcPct val="0"/>
        </a:spcAft>
        <a:defRPr sz="4200">
          <a:solidFill>
            <a:srgbClr val="99F166"/>
          </a:solidFill>
          <a:latin typeface="Century Gothic" pitchFamily="34" charset="0"/>
        </a:defRPr>
      </a:lvl8pPr>
      <a:lvl9pPr marL="2312988" indent="-484188" algn="l" rtl="0" fontAlgn="base">
        <a:spcBef>
          <a:spcPct val="0"/>
        </a:spcBef>
        <a:spcAft>
          <a:spcPct val="0"/>
        </a:spcAft>
        <a:defRPr sz="4200">
          <a:solidFill>
            <a:srgbClr val="99F166"/>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ABDE91"/>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www.historiclandscape.org/Images/slaverevolt.gif&amp;imgrefurl=http://www.historiclandscape.org/Slavery%20Rebellion.htm&amp;usg=__o3ww-KNFfUJK8jY1dsuAaS8s_OM=&amp;h=239&amp;w=459&amp;sz=105&amp;hl=en&amp;start=20&amp;itbs=1&amp;tbnid=H5GHM9RcyKSFWM:&amp;tbnh=67&amp;tbnw=128&amp;prev=/images?q=stono+rebellion&amp;hl=en&amp;safe=active&amp;gbv=2&amp;tbs=isch:1"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images.google.com/imgres?imgurl=http://kids.usembassy.or.kr/ENG/images/05_history_01_09_02.jpg&amp;imgrefurl=http://kids.usembassy.or.kr/ENG/05_history/history_0109.asp?pageid=1&amp;subpage=9&amp;usg=__k1547IAVaAobo1Cn3JYAKT75t_w=&amp;h=200&amp;w=200&amp;sz=20&amp;hl=en&amp;start=4&amp;itbs=1&amp;tbnid=nWuFCf8qXwK5SM:&amp;tbnh=104&amp;tbnw=104&amp;prev=/images?q=stono+rebellion&amp;hl=en&amp;safe=active&amp;gbv=2&amp;tbs=isch:1"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8077200" cy="1470025"/>
          </a:xfrm>
        </p:spPr>
        <p:txBody>
          <a:bodyPr>
            <a:normAutofit fontScale="90000"/>
          </a:bodyPr>
          <a:lstStyle/>
          <a:p>
            <a:pPr marL="484632" indent="0" algn="ctr" fontAlgn="auto">
              <a:spcAft>
                <a:spcPts val="0"/>
              </a:spcAft>
              <a:defRPr/>
            </a:pPr>
            <a:r>
              <a:rPr lang="en-US" dirty="0" smtClean="0">
                <a:solidFill>
                  <a:schemeClr val="accent1">
                    <a:tint val="83000"/>
                    <a:satMod val="150000"/>
                  </a:schemeClr>
                </a:solidFill>
              </a:rPr>
              <a:t>The Beginning of the African- American</a:t>
            </a:r>
            <a:br>
              <a:rPr lang="en-US" dirty="0" smtClean="0">
                <a:solidFill>
                  <a:schemeClr val="accent1">
                    <a:tint val="83000"/>
                    <a:satMod val="150000"/>
                  </a:schemeClr>
                </a:solidFill>
              </a:rPr>
            </a:br>
            <a:r>
              <a:rPr lang="en-US" dirty="0" smtClean="0">
                <a:solidFill>
                  <a:schemeClr val="accent1">
                    <a:tint val="83000"/>
                    <a:satMod val="150000"/>
                  </a:schemeClr>
                </a:solidFill>
              </a:rPr>
              <a:t>1700-1799</a:t>
            </a:r>
            <a:endParaRPr lang="en-US" dirty="0">
              <a:solidFill>
                <a:schemeClr val="accent1">
                  <a:tint val="83000"/>
                  <a:satMod val="150000"/>
                </a:schemeClr>
              </a:solidFill>
            </a:endParaRPr>
          </a:p>
        </p:txBody>
      </p:sp>
      <p:sp>
        <p:nvSpPr>
          <p:cNvPr id="3" name="Subtitle 2"/>
          <p:cNvSpPr>
            <a:spLocks noGrp="1"/>
          </p:cNvSpPr>
          <p:nvPr>
            <p:ph type="subTitle" idx="1"/>
          </p:nvPr>
        </p:nvSpPr>
        <p:spPr>
          <a:xfrm>
            <a:off x="0" y="5943600"/>
            <a:ext cx="8062912" cy="721520"/>
          </a:xfrm>
        </p:spPr>
        <p:txBody>
          <a:bodyPr>
            <a:normAutofit/>
          </a:bodyPr>
          <a:lstStyle/>
          <a:p>
            <a:pPr algn="l" fontAlgn="auto">
              <a:spcAft>
                <a:spcPts val="0"/>
              </a:spcAft>
              <a:buFont typeface="Wingdings 2"/>
              <a:buNone/>
              <a:defRPr/>
            </a:pPr>
            <a:r>
              <a:rPr lang="en-US" sz="1800" b="1" dirty="0" smtClean="0">
                <a:solidFill>
                  <a:srgbClr val="92D050"/>
                </a:solidFill>
              </a:rPr>
              <a:t>Steve Helmeci, Jake Champagne, Abby Haslett, and Maddie Walstra</a:t>
            </a:r>
          </a:p>
          <a:p>
            <a:pPr algn="l" fontAlgn="auto">
              <a:spcAft>
                <a:spcPts val="0"/>
              </a:spcAft>
              <a:buFont typeface="Wingdings 2"/>
              <a:buNone/>
              <a:defRPr/>
            </a:pPr>
            <a:r>
              <a:rPr lang="en-US" sz="1800" b="1" dirty="0" smtClean="0">
                <a:solidFill>
                  <a:srgbClr val="92D050"/>
                </a:solidFill>
              </a:rPr>
              <a:t>Period 8</a:t>
            </a:r>
            <a:endParaRPr lang="en-US" sz="1800" b="1" dirty="0">
              <a:solidFill>
                <a:srgbClr val="92D050"/>
              </a:solidFill>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Cont.</a:t>
            </a:r>
            <a:endParaRPr lang="en-US" dirty="0">
              <a:solidFill>
                <a:schemeClr val="accent1">
                  <a:tint val="83000"/>
                  <a:satMod val="150000"/>
                </a:schemeClr>
              </a:solidFill>
            </a:endParaRPr>
          </a:p>
        </p:txBody>
      </p:sp>
      <p:sp>
        <p:nvSpPr>
          <p:cNvPr id="22530" name="Content Placeholder 2"/>
          <p:cNvSpPr>
            <a:spLocks noGrp="1"/>
          </p:cNvSpPr>
          <p:nvPr>
            <p:ph idx="1"/>
          </p:nvPr>
        </p:nvSpPr>
        <p:spPr>
          <a:xfrm>
            <a:off x="457200" y="1882775"/>
            <a:ext cx="8229600" cy="4572000"/>
          </a:xfrm>
        </p:spPr>
        <p:txBody>
          <a:bodyPr/>
          <a:lstStyle/>
          <a:p>
            <a:r>
              <a:rPr lang="en-US" smtClean="0"/>
              <a:t>Killed 9 whites in all</a:t>
            </a:r>
          </a:p>
          <a:p>
            <a:r>
              <a:rPr lang="en-US" smtClean="0"/>
              <a:t>African Americans were jailed and awaited trial.</a:t>
            </a:r>
          </a:p>
          <a:p>
            <a:r>
              <a:rPr lang="en-US" smtClean="0"/>
              <a:t>Tortured from being buried alive to being broken by a wheel.</a:t>
            </a:r>
          </a:p>
          <a:p>
            <a:endParaRPr lang="en-US" smtClean="0"/>
          </a:p>
          <a:p>
            <a:endParaRPr lang="en-US" smtClean="0"/>
          </a:p>
          <a:p>
            <a:endParaRPr lang="en-US" smtClean="0"/>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Results</a:t>
            </a:r>
            <a:endParaRPr lang="en-US" dirty="0">
              <a:solidFill>
                <a:schemeClr val="accent1">
                  <a:tint val="83000"/>
                  <a:satMod val="150000"/>
                </a:schemeClr>
              </a:solidFill>
            </a:endParaRPr>
          </a:p>
        </p:txBody>
      </p:sp>
      <p:sp>
        <p:nvSpPr>
          <p:cNvPr id="23554" name="Content Placeholder 2"/>
          <p:cNvSpPr>
            <a:spLocks noGrp="1"/>
          </p:cNvSpPr>
          <p:nvPr>
            <p:ph idx="1"/>
          </p:nvPr>
        </p:nvSpPr>
        <p:spPr>
          <a:xfrm>
            <a:off x="457200" y="1882775"/>
            <a:ext cx="8229600" cy="4572000"/>
          </a:xfrm>
        </p:spPr>
        <p:txBody>
          <a:bodyPr/>
          <a:lstStyle/>
          <a:p>
            <a:r>
              <a:rPr lang="en-US" smtClean="0"/>
              <a:t>6 blacks committed suicide before being executed.</a:t>
            </a:r>
          </a:p>
          <a:p>
            <a:r>
              <a:rPr lang="en-US" smtClean="0"/>
              <a:t>21 were executed in all</a:t>
            </a:r>
          </a:p>
          <a:p>
            <a:r>
              <a:rPr lang="en-US" smtClean="0"/>
              <a:t>Blacks were hanged, burned, or gibbeted.</a:t>
            </a:r>
          </a:p>
          <a:p>
            <a:r>
              <a:rPr lang="en-US" smtClean="0"/>
              <a:t>A new “Black Code” restricted many slave rights</a:t>
            </a:r>
          </a:p>
        </p:txBody>
      </p:sp>
    </p:spTree>
  </p:cSld>
  <p:clrMapOvr>
    <a:masterClrMapping/>
  </p:clrMapOvr>
  <p:transition spd="slow">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The Middle Passage</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Maddie Walstra</a:t>
            </a:r>
            <a:endParaRPr lang="en-US" dirty="0"/>
          </a:p>
        </p:txBody>
      </p:sp>
    </p:spTree>
  </p:cSld>
  <p:clrMapOvr>
    <a:masterClrMapping/>
  </p:clrMapOvr>
  <p:transition spd="slow">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8288"/>
            <a:ext cx="8229600" cy="1398587"/>
          </a:xfrm>
        </p:spPr>
        <p:txBody>
          <a:bodyPr/>
          <a:lstStyle/>
          <a:p>
            <a:pPr marL="484632" indent="0" fontAlgn="auto">
              <a:spcAft>
                <a:spcPts val="0"/>
              </a:spcAft>
              <a:defRPr/>
            </a:pPr>
            <a:endParaRPr lang="en-US" dirty="0">
              <a:solidFill>
                <a:schemeClr val="accent1">
                  <a:tint val="83000"/>
                  <a:satMod val="150000"/>
                </a:schemeClr>
              </a:solidFill>
            </a:endParaRPr>
          </a:p>
        </p:txBody>
      </p:sp>
      <p:pic>
        <p:nvPicPr>
          <p:cNvPr id="25602" name="Content Placeholder 3" descr="slave-ship_Picture1_op_513x600.jpg"/>
          <p:cNvPicPr>
            <a:picLocks noGrp="1" noChangeAspect="1"/>
          </p:cNvPicPr>
          <p:nvPr>
            <p:ph idx="1"/>
          </p:nvPr>
        </p:nvPicPr>
        <p:blipFill>
          <a:blip r:embed="rId2" cstate="print"/>
          <a:srcRect/>
          <a:stretch>
            <a:fillRect/>
          </a:stretch>
        </p:blipFill>
        <p:spPr>
          <a:xfrm>
            <a:off x="1905000" y="495300"/>
            <a:ext cx="5095875" cy="5959475"/>
          </a:xfrm>
        </p:spPr>
      </p:pic>
    </p:spTree>
  </p:cSld>
  <p:clrMapOvr>
    <a:masterClrMapping/>
  </p:clrMapOvr>
  <p:transition spd="slow">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algn="ctr" fontAlgn="auto">
              <a:spcAft>
                <a:spcPts val="0"/>
              </a:spcAft>
              <a:defRPr/>
            </a:pPr>
            <a:r>
              <a:rPr lang="en-US" dirty="0" smtClean="0">
                <a:solidFill>
                  <a:schemeClr val="accent1">
                    <a:tint val="83000"/>
                    <a:satMod val="150000"/>
                  </a:schemeClr>
                </a:solidFill>
              </a:rPr>
              <a:t>Slave Ships</a:t>
            </a:r>
            <a:endParaRPr lang="en-US" dirty="0">
              <a:solidFill>
                <a:schemeClr val="accent1">
                  <a:tint val="83000"/>
                  <a:satMod val="150000"/>
                </a:schemeClr>
              </a:solidFill>
            </a:endParaRPr>
          </a:p>
        </p:txBody>
      </p:sp>
      <p:pic>
        <p:nvPicPr>
          <p:cNvPr id="26626" name="Content Placeholder 3" descr="SlaveShipBrookes.jpg"/>
          <p:cNvPicPr>
            <a:picLocks noGrp="1" noChangeAspect="1"/>
          </p:cNvPicPr>
          <p:nvPr>
            <p:ph idx="1"/>
          </p:nvPr>
        </p:nvPicPr>
        <p:blipFill>
          <a:blip r:embed="rId2" cstate="print"/>
          <a:srcRect/>
          <a:stretch>
            <a:fillRect/>
          </a:stretch>
        </p:blipFill>
        <p:spPr>
          <a:xfrm>
            <a:off x="798513" y="1882775"/>
            <a:ext cx="7546975" cy="4572000"/>
          </a:xfrm>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84632" indent="0" algn="ctr" fontAlgn="auto">
              <a:spcAft>
                <a:spcPts val="0"/>
              </a:spcAft>
              <a:defRPr/>
            </a:pPr>
            <a:r>
              <a:rPr lang="en-US" dirty="0" smtClean="0">
                <a:solidFill>
                  <a:schemeClr val="accent1">
                    <a:tint val="83000"/>
                    <a:satMod val="150000"/>
                  </a:schemeClr>
                </a:solidFill>
              </a:rPr>
              <a:t>Some Reasons For The Many Deaths On The Ships</a:t>
            </a:r>
            <a:br>
              <a:rPr lang="en-US" dirty="0" smtClean="0">
                <a:solidFill>
                  <a:schemeClr val="accent1">
                    <a:tint val="83000"/>
                    <a:satMod val="150000"/>
                  </a:schemeClr>
                </a:solidFill>
              </a:rPr>
            </a:br>
            <a:endParaRPr lang="en-US" dirty="0">
              <a:solidFill>
                <a:schemeClr val="accent1">
                  <a:tint val="83000"/>
                  <a:satMod val="150000"/>
                </a:schemeClr>
              </a:solidFill>
            </a:endParaRPr>
          </a:p>
        </p:txBody>
      </p:sp>
      <p:sp>
        <p:nvSpPr>
          <p:cNvPr id="27650" name="Content Placeholder 2"/>
          <p:cNvSpPr>
            <a:spLocks noGrp="1"/>
          </p:cNvSpPr>
          <p:nvPr>
            <p:ph idx="1"/>
          </p:nvPr>
        </p:nvSpPr>
        <p:spPr>
          <a:xfrm>
            <a:off x="457200" y="1882775"/>
            <a:ext cx="8229600" cy="4572000"/>
          </a:xfrm>
        </p:spPr>
        <p:txBody>
          <a:bodyPr/>
          <a:lstStyle/>
          <a:p>
            <a:r>
              <a:rPr lang="en-US" smtClean="0"/>
              <a:t>Many murders to make more space and air</a:t>
            </a:r>
          </a:p>
          <a:p>
            <a:r>
              <a:rPr lang="en-US" smtClean="0"/>
              <a:t>Many suicides to get away from the torture</a:t>
            </a:r>
          </a:p>
          <a:p>
            <a:r>
              <a:rPr lang="en-US" smtClean="0"/>
              <a:t>Many deaths from disease</a:t>
            </a:r>
          </a:p>
          <a:p>
            <a:pPr>
              <a:buFont typeface="Wingdings 2" pitchFamily="18" charset="2"/>
              <a:buNone/>
            </a:pPr>
            <a:endParaRPr lang="en-US" smtClean="0"/>
          </a:p>
          <a:p>
            <a:endParaRPr lang="en-US" smtClean="0"/>
          </a:p>
        </p:txBody>
      </p:sp>
    </p:spTree>
  </p:cSld>
  <p:clrMapOvr>
    <a:masterClrMapping/>
  </p:clrMapOvr>
  <p:transition spd="slow">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9" name="Picture 7" descr="slave_kidnap_post_1851_boston"/>
          <p:cNvPicPr>
            <a:picLocks noChangeAspect="1" noChangeArrowheads="1"/>
          </p:cNvPicPr>
          <p:nvPr/>
        </p:nvPicPr>
        <p:blipFill>
          <a:blip r:embed="rId2" cstate="print"/>
          <a:srcRect/>
          <a:stretch>
            <a:fillRect/>
          </a:stretch>
        </p:blipFill>
        <p:spPr bwMode="auto">
          <a:xfrm>
            <a:off x="5867400" y="0"/>
            <a:ext cx="3276600" cy="6858000"/>
          </a:xfrm>
          <a:prstGeom prst="rect">
            <a:avLst/>
          </a:prstGeom>
          <a:noFill/>
        </p:spPr>
      </p:pic>
      <p:pic>
        <p:nvPicPr>
          <p:cNvPr id="28677" name="Picture 5" descr="freeman"/>
          <p:cNvPicPr>
            <a:picLocks noChangeAspect="1" noChangeArrowheads="1"/>
          </p:cNvPicPr>
          <p:nvPr/>
        </p:nvPicPr>
        <p:blipFill>
          <a:blip r:embed="rId3" cstate="print"/>
          <a:srcRect/>
          <a:stretch>
            <a:fillRect/>
          </a:stretch>
        </p:blipFill>
        <p:spPr bwMode="auto">
          <a:xfrm>
            <a:off x="0" y="0"/>
            <a:ext cx="5943600" cy="6888163"/>
          </a:xfrm>
          <a:prstGeom prst="rect">
            <a:avLst/>
          </a:prstGeom>
          <a:noFill/>
        </p:spPr>
      </p:pic>
      <p:sp>
        <p:nvSpPr>
          <p:cNvPr id="28680" name="Text Box 8"/>
          <p:cNvSpPr txBox="1">
            <a:spLocks noChangeArrowheads="1"/>
          </p:cNvSpPr>
          <p:nvPr/>
        </p:nvSpPr>
        <p:spPr bwMode="auto">
          <a:xfrm>
            <a:off x="0" y="0"/>
            <a:ext cx="6477000" cy="1311275"/>
          </a:xfrm>
          <a:prstGeom prst="rect">
            <a:avLst/>
          </a:prstGeom>
          <a:noFill/>
          <a:ln w="9525">
            <a:noFill/>
            <a:miter lim="800000"/>
            <a:headEnd/>
            <a:tailEnd/>
          </a:ln>
          <a:effectLst/>
        </p:spPr>
        <p:txBody>
          <a:bodyPr>
            <a:spAutoFit/>
          </a:bodyPr>
          <a:lstStyle/>
          <a:p>
            <a:pPr>
              <a:spcBef>
                <a:spcPct val="50000"/>
              </a:spcBef>
            </a:pPr>
            <a:r>
              <a:rPr lang="en-US" sz="4000" b="1">
                <a:solidFill>
                  <a:schemeClr val="accent2"/>
                </a:solidFill>
                <a:latin typeface="AR JULIAN" pitchFamily="2" charset="0"/>
              </a:rPr>
              <a:t>The Fugitive Slave Act    of 1793</a:t>
            </a:r>
            <a:endParaRPr lang="en-AU" sz="4000" b="1">
              <a:solidFill>
                <a:schemeClr val="accent2"/>
              </a:solidFill>
              <a:latin typeface="AR JULIAN" pitchFamily="2" charset="0"/>
            </a:endParaRPr>
          </a:p>
        </p:txBody>
      </p:sp>
      <p:sp>
        <p:nvSpPr>
          <p:cNvPr id="28681" name="Text Box 9"/>
          <p:cNvSpPr txBox="1">
            <a:spLocks noChangeArrowheads="1"/>
          </p:cNvSpPr>
          <p:nvPr/>
        </p:nvSpPr>
        <p:spPr bwMode="auto">
          <a:xfrm>
            <a:off x="2971800" y="6216650"/>
            <a:ext cx="3124200" cy="641350"/>
          </a:xfrm>
          <a:prstGeom prst="rect">
            <a:avLst/>
          </a:prstGeom>
          <a:noFill/>
          <a:ln w="9525">
            <a:noFill/>
            <a:miter lim="800000"/>
            <a:headEnd/>
            <a:tailEnd/>
          </a:ln>
          <a:effectLst/>
        </p:spPr>
        <p:txBody>
          <a:bodyPr>
            <a:spAutoFit/>
          </a:bodyPr>
          <a:lstStyle/>
          <a:p>
            <a:pPr>
              <a:spcBef>
                <a:spcPct val="50000"/>
              </a:spcBef>
            </a:pPr>
            <a:r>
              <a:rPr lang="en-US" sz="3600" b="1">
                <a:solidFill>
                  <a:schemeClr val="accent2"/>
                </a:solidFill>
                <a:latin typeface="AR JULIAN" pitchFamily="2" charset="0"/>
              </a:rPr>
              <a:t>Abby Haslett</a:t>
            </a:r>
            <a:endParaRPr lang="en-AU" sz="3600" b="1">
              <a:solidFill>
                <a:schemeClr val="accent2"/>
              </a:solidFill>
              <a:latin typeface="AR JULIAN" pitchFamily="2" charset="0"/>
            </a:endParaRPr>
          </a:p>
        </p:txBody>
      </p:sp>
    </p:spTree>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Introduction</a:t>
            </a:r>
            <a:endParaRPr lang="en-AU" smtClean="0">
              <a:ln>
                <a:noFill/>
              </a:ln>
              <a:effectLst/>
            </a:endParaRPr>
          </a:p>
        </p:txBody>
      </p:sp>
      <p:sp>
        <p:nvSpPr>
          <p:cNvPr id="40963" name="Rectangle 3"/>
          <p:cNvSpPr>
            <a:spLocks noGrp="1"/>
          </p:cNvSpPr>
          <p:nvPr>
            <p:ph type="body" idx="4294967295"/>
          </p:nvPr>
        </p:nvSpPr>
        <p:spPr>
          <a:xfrm>
            <a:off x="381000" y="1371600"/>
            <a:ext cx="8229600" cy="4572000"/>
          </a:xfrm>
        </p:spPr>
        <p:txBody>
          <a:bodyPr/>
          <a:lstStyle/>
          <a:p>
            <a:r>
              <a:rPr lang="en-US" sz="2900" dirty="0" smtClean="0"/>
              <a:t>Slavery had caused a deep separation between North and South.</a:t>
            </a:r>
          </a:p>
          <a:p>
            <a:pPr lvl="1"/>
            <a:r>
              <a:rPr lang="en-US" sz="2900" dirty="0" smtClean="0"/>
              <a:t>South: slavery was important</a:t>
            </a:r>
          </a:p>
          <a:p>
            <a:pPr lvl="1"/>
            <a:r>
              <a:rPr lang="en-US" sz="2900" dirty="0" smtClean="0"/>
              <a:t>North: opposed slavery</a:t>
            </a:r>
          </a:p>
          <a:p>
            <a:r>
              <a:rPr lang="en-US" sz="2900" dirty="0" smtClean="0"/>
              <a:t>The conflict got worse over the issue of fugitive slaves.</a:t>
            </a:r>
          </a:p>
          <a:p>
            <a:r>
              <a:rPr lang="en-US" sz="2900" dirty="0" smtClean="0"/>
              <a:t>Because slave owners were treated as property in the South, slave owners felt it was their right to seek out and recapture slaves who had escaped to free Northern states</a:t>
            </a:r>
          </a:p>
          <a:p>
            <a:endParaRPr lang="en-AU" dirty="0" smtClean="0"/>
          </a:p>
        </p:txBody>
      </p:sp>
    </p:spTree>
  </p:cSld>
  <p:clrMapOvr>
    <a:masterClrMapping/>
  </p:clrMapOvr>
  <p:transition spd="slow">
    <p:cover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About the act</a:t>
            </a:r>
            <a:endParaRPr lang="en-AU" smtClean="0">
              <a:ln>
                <a:noFill/>
              </a:ln>
              <a:effectLst/>
            </a:endParaRPr>
          </a:p>
        </p:txBody>
      </p:sp>
      <p:sp>
        <p:nvSpPr>
          <p:cNvPr id="41987" name="Rectangle 3"/>
          <p:cNvSpPr>
            <a:spLocks noGrp="1"/>
          </p:cNvSpPr>
          <p:nvPr>
            <p:ph type="body" idx="4294967295"/>
          </p:nvPr>
        </p:nvSpPr>
        <p:spPr>
          <a:xfrm>
            <a:off x="457200" y="1524000"/>
            <a:ext cx="8229600" cy="4876800"/>
          </a:xfrm>
        </p:spPr>
        <p:txBody>
          <a:bodyPr/>
          <a:lstStyle/>
          <a:p>
            <a:pPr>
              <a:lnSpc>
                <a:spcPct val="90000"/>
              </a:lnSpc>
            </a:pPr>
            <a:r>
              <a:rPr lang="en-US" sz="3100" dirty="0" smtClean="0"/>
              <a:t>The slave act was when the federal government gave local authorities in both slave and free states the power to issue warrants to “remove” any black they thought to be an escaped slave.</a:t>
            </a:r>
          </a:p>
          <a:p>
            <a:pPr>
              <a:lnSpc>
                <a:spcPct val="90000"/>
              </a:lnSpc>
            </a:pPr>
            <a:r>
              <a:rPr lang="en-US" sz="3100" dirty="0" smtClean="0"/>
              <a:t>It also made it a national crime to help a runaway slave.</a:t>
            </a:r>
          </a:p>
          <a:p>
            <a:pPr>
              <a:lnSpc>
                <a:spcPct val="90000"/>
              </a:lnSpc>
            </a:pPr>
            <a:r>
              <a:rPr lang="en-US" sz="3100" dirty="0" smtClean="0"/>
              <a:t>This discouraged </a:t>
            </a:r>
            <a:r>
              <a:rPr lang="en-AU" sz="3100" dirty="0" smtClean="0"/>
              <a:t>African Americans from running away because their chances of being free decreased.</a:t>
            </a:r>
            <a:endParaRPr lang="en-US" sz="3100" dirty="0" smtClean="0"/>
          </a:p>
        </p:txBody>
      </p:sp>
    </p:spTree>
  </p:cSld>
  <p:clrMapOvr>
    <a:masterClrMapping/>
  </p:clrMapOvr>
  <p:transition spd="slow">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Northerners’ Opinions</a:t>
            </a:r>
            <a:endParaRPr lang="en-AU" smtClean="0">
              <a:ln>
                <a:noFill/>
              </a:ln>
              <a:effectLst/>
            </a:endParaRPr>
          </a:p>
        </p:txBody>
      </p:sp>
      <p:sp>
        <p:nvSpPr>
          <p:cNvPr id="43011" name="Rectangle 3"/>
          <p:cNvSpPr>
            <a:spLocks noGrp="1"/>
          </p:cNvSpPr>
          <p:nvPr>
            <p:ph type="body" idx="4294967295"/>
          </p:nvPr>
        </p:nvSpPr>
        <p:spPr>
          <a:xfrm>
            <a:off x="457200" y="1447800"/>
            <a:ext cx="8229600" cy="4572000"/>
          </a:xfrm>
        </p:spPr>
        <p:txBody>
          <a:bodyPr/>
          <a:lstStyle/>
          <a:p>
            <a:pPr>
              <a:lnSpc>
                <a:spcPct val="90000"/>
              </a:lnSpc>
            </a:pPr>
            <a:r>
              <a:rPr lang="en-US" dirty="0" smtClean="0"/>
              <a:t>Some people saw the act as providing an excuse for Southerners to kidnap free blacks.</a:t>
            </a:r>
          </a:p>
          <a:p>
            <a:pPr>
              <a:lnSpc>
                <a:spcPct val="90000"/>
              </a:lnSpc>
            </a:pPr>
            <a:r>
              <a:rPr lang="en-US" dirty="0" smtClean="0"/>
              <a:t>Others did not like the ability of slave owners to repossess slaves who might have escaped many years ago and who had new lives in the North.</a:t>
            </a:r>
          </a:p>
          <a:p>
            <a:pPr>
              <a:lnSpc>
                <a:spcPct val="90000"/>
              </a:lnSpc>
            </a:pPr>
            <a:r>
              <a:rPr lang="en-US" dirty="0" smtClean="0"/>
              <a:t>The Northern states responded to the act by passing “personal liberty” laws, which protected suspected escaped slaves in various ways.</a:t>
            </a:r>
            <a:endParaRPr lang="en-AU" dirty="0" smtClean="0"/>
          </a:p>
        </p:txBody>
      </p:sp>
    </p:spTree>
  </p:cSld>
  <p:clrMapOvr>
    <a:masterClrMapping/>
  </p:clrMapOvr>
  <p:transition spd="slow">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Introduction</a:t>
            </a:r>
            <a:endParaRPr lang="en-US" dirty="0">
              <a:solidFill>
                <a:schemeClr val="accent1">
                  <a:tint val="83000"/>
                  <a:satMod val="150000"/>
                </a:schemeClr>
              </a:solidFill>
            </a:endParaRPr>
          </a:p>
        </p:txBody>
      </p:sp>
      <p:sp>
        <p:nvSpPr>
          <p:cNvPr id="14338" name="Content Placeholder 2"/>
          <p:cNvSpPr>
            <a:spLocks noGrp="1"/>
          </p:cNvSpPr>
          <p:nvPr>
            <p:ph idx="1"/>
          </p:nvPr>
        </p:nvSpPr>
        <p:spPr>
          <a:xfrm>
            <a:off x="457200" y="1882775"/>
            <a:ext cx="8229600" cy="4572000"/>
          </a:xfrm>
        </p:spPr>
        <p:txBody>
          <a:bodyPr/>
          <a:lstStyle/>
          <a:p>
            <a:r>
              <a:rPr lang="en-US" smtClean="0"/>
              <a:t>Our group project centers around:</a:t>
            </a:r>
          </a:p>
          <a:p>
            <a:pPr lvl="1"/>
            <a:r>
              <a:rPr lang="en-US" smtClean="0"/>
              <a:t>The earliest African- Americans </a:t>
            </a:r>
          </a:p>
          <a:p>
            <a:pPr lvl="1"/>
            <a:r>
              <a:rPr lang="en-US" smtClean="0"/>
              <a:t>The challenges they faced</a:t>
            </a:r>
          </a:p>
          <a:p>
            <a:pPr lvl="1"/>
            <a:r>
              <a:rPr lang="en-US" smtClean="0"/>
              <a:t>How their actions affected the lives of future African- Americans</a:t>
            </a:r>
          </a:p>
          <a:p>
            <a:endParaRPr lang="en-US" smtClean="0"/>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Conclusion</a:t>
            </a:r>
            <a:endParaRPr lang="en-US" dirty="0">
              <a:solidFill>
                <a:schemeClr val="accent1">
                  <a:tint val="83000"/>
                  <a:satMod val="150000"/>
                </a:schemeClr>
              </a:solidFill>
            </a:endParaRPr>
          </a:p>
        </p:txBody>
      </p:sp>
      <p:sp>
        <p:nvSpPr>
          <p:cNvPr id="32770" name="Content Placeholder 2"/>
          <p:cNvSpPr>
            <a:spLocks noGrp="1"/>
          </p:cNvSpPr>
          <p:nvPr>
            <p:ph idx="1"/>
          </p:nvPr>
        </p:nvSpPr>
        <p:spPr>
          <a:xfrm>
            <a:off x="457200" y="1882775"/>
            <a:ext cx="8229600" cy="4572000"/>
          </a:xfrm>
        </p:spPr>
        <p:txBody>
          <a:bodyPr/>
          <a:lstStyle/>
          <a:p>
            <a:r>
              <a:rPr lang="en-US" sz="2400" dirty="0" smtClean="0"/>
              <a:t>Our topics relate back to the theme of our presentation because:</a:t>
            </a:r>
          </a:p>
          <a:p>
            <a:pPr lvl="1"/>
            <a:r>
              <a:rPr lang="en-US" sz="2200" dirty="0" smtClean="0"/>
              <a:t>The Stono Rebellion and the New York Rebellion relate because they and other rebellions of the 1700’s gave white people an excuse to control the lives of black people- whether they were slaves or not.</a:t>
            </a:r>
          </a:p>
          <a:p>
            <a:pPr lvl="1"/>
            <a:r>
              <a:rPr lang="en-US" sz="2200" dirty="0" smtClean="0"/>
              <a:t>The Middle Passage relates </a:t>
            </a:r>
            <a:r>
              <a:rPr lang="en-US" sz="2200" dirty="0" smtClean="0"/>
              <a:t>because this was the route that slave traders took to get the slaves to America</a:t>
            </a:r>
            <a:endParaRPr lang="en-US" sz="2200" dirty="0" smtClean="0"/>
          </a:p>
          <a:p>
            <a:pPr lvl="1"/>
            <a:r>
              <a:rPr lang="en-US" sz="2200" dirty="0" smtClean="0"/>
              <a:t>The Fugitive Slave Act relates </a:t>
            </a:r>
            <a:r>
              <a:rPr lang="en-US" sz="2200" dirty="0" smtClean="0"/>
              <a:t>because it shows the hardships African Americans faced while trying to run away from plantations</a:t>
            </a:r>
            <a:endParaRPr lang="en-US" sz="2200" dirty="0" smtClean="0"/>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t3.gstatic.com/images?q=tbn:H5GHM9RcyKSFWM:http://www.historiclandscape.org/Images/slaverevolt.gif">
            <a:hlinkClick r:id="rId2"/>
          </p:cNvPr>
          <p:cNvPicPr>
            <a:picLocks noChangeAspect="1" noChangeArrowheads="1"/>
          </p:cNvPicPr>
          <p:nvPr/>
        </p:nvPicPr>
        <p:blipFill>
          <a:blip r:embed="rId3" cstate="print"/>
          <a:srcRect/>
          <a:stretch>
            <a:fillRect/>
          </a:stretch>
        </p:blipFill>
        <p:spPr bwMode="auto">
          <a:xfrm>
            <a:off x="-1" y="3733800"/>
            <a:ext cx="4343401" cy="3124201"/>
          </a:xfrm>
          <a:prstGeom prst="rect">
            <a:avLst/>
          </a:prstGeom>
          <a:noFill/>
        </p:spPr>
      </p:pic>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The Stono Rebellion (1739)</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Steve Helmeci</a:t>
            </a:r>
            <a:endParaRPr lang="en-US" dirty="0"/>
          </a:p>
        </p:txBody>
      </p:sp>
      <p:pic>
        <p:nvPicPr>
          <p:cNvPr id="4" name="Picture 6" descr="http://www.clas.ufl.edu/users/dgeggus/image004.jpg"/>
          <p:cNvPicPr>
            <a:picLocks noChangeAspect="1" noChangeArrowheads="1"/>
          </p:cNvPicPr>
          <p:nvPr/>
        </p:nvPicPr>
        <p:blipFill>
          <a:blip r:embed="rId4" cstate="print"/>
          <a:srcRect/>
          <a:stretch>
            <a:fillRect/>
          </a:stretch>
        </p:blipFill>
        <p:spPr bwMode="auto">
          <a:xfrm>
            <a:off x="4324474" y="0"/>
            <a:ext cx="4819526" cy="6858000"/>
          </a:xfrm>
          <a:prstGeom prst="rect">
            <a:avLst/>
          </a:prstGeom>
          <a:noFill/>
        </p:spPr>
      </p:pic>
      <p:pic>
        <p:nvPicPr>
          <p:cNvPr id="5" name="Picture 4" descr="http://t1.gstatic.com/images?q=tbn:nWuFCf8qXwK5SM:http://kids.usembassy.or.kr/ENG/images/05_history_01_09_02.jpg">
            <a:hlinkClick r:id="rId5"/>
          </p:cNvPr>
          <p:cNvPicPr>
            <a:picLocks noChangeAspect="1" noChangeArrowheads="1"/>
          </p:cNvPicPr>
          <p:nvPr/>
        </p:nvPicPr>
        <p:blipFill>
          <a:blip r:embed="rId6" cstate="print"/>
          <a:srcRect/>
          <a:stretch>
            <a:fillRect/>
          </a:stretch>
        </p:blipFill>
        <p:spPr bwMode="auto">
          <a:xfrm>
            <a:off x="0" y="0"/>
            <a:ext cx="4343400" cy="3962400"/>
          </a:xfrm>
          <a:prstGeom prst="rect">
            <a:avLst/>
          </a:prstGeom>
          <a:noFill/>
        </p:spPr>
      </p:pic>
      <p:sp>
        <p:nvSpPr>
          <p:cNvPr id="6" name="Title 1"/>
          <p:cNvSpPr txBox="1">
            <a:spLocks/>
          </p:cNvSpPr>
          <p:nvPr/>
        </p:nvSpPr>
        <p:spPr>
          <a:xfrm>
            <a:off x="609600" y="304800"/>
            <a:ext cx="8534400" cy="1470025"/>
          </a:xfrm>
          <a:prstGeom prst="rect">
            <a:avLst/>
          </a:prstGeom>
        </p:spPr>
        <p:txBody>
          <a:bodyPr vert="horz" anchor="b">
            <a:noAutofit/>
          </a:bodyPr>
          <a:lstStyle/>
          <a:p>
            <a:pPr marL="484188" marR="0" lvl="0" indent="-484188" algn="r" defTabSz="914400" rtl="0" eaLnBrk="1" fontAlgn="base" latinLnBrk="0" hangingPunct="1">
              <a:lnSpc>
                <a:spcPct val="100000"/>
              </a:lnSpc>
              <a:spcBef>
                <a:spcPct val="0"/>
              </a:spcBef>
              <a:spcAft>
                <a:spcPct val="0"/>
              </a:spcAft>
              <a:buClrTx/>
              <a:buSzTx/>
              <a:buFontTx/>
              <a:buNone/>
              <a:tabLst/>
              <a:defRPr/>
            </a:pPr>
            <a:r>
              <a:rPr kumimoji="0" lang="en-US" sz="60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rPr>
              <a:t>The Stono Rebellion </a:t>
            </a:r>
          </a:p>
          <a:p>
            <a:pPr marL="484188" marR="0" lvl="0" indent="-484188" algn="r" defTabSz="914400" rtl="0" eaLnBrk="1" fontAlgn="base" latinLnBrk="0" hangingPunct="1">
              <a:lnSpc>
                <a:spcPct val="100000"/>
              </a:lnSpc>
              <a:spcBef>
                <a:spcPct val="0"/>
              </a:spcBef>
              <a:spcAft>
                <a:spcPct val="0"/>
              </a:spcAft>
              <a:buClrTx/>
              <a:buSzTx/>
              <a:buFontTx/>
              <a:buNone/>
              <a:tabLst/>
              <a:defRPr/>
            </a:pPr>
            <a:r>
              <a:rPr kumimoji="0" lang="en-US" sz="60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rPr>
              <a:t>(1739)</a:t>
            </a:r>
            <a:endParaRPr kumimoji="0" lang="en-US" sz="6000" b="1" i="0" u="none" strike="noStrike" kern="1200" normalizeH="0" baseline="0"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endParaRPr>
          </a:p>
        </p:txBody>
      </p:sp>
      <p:sp>
        <p:nvSpPr>
          <p:cNvPr id="7" name="Subtitle 2"/>
          <p:cNvSpPr txBox="1">
            <a:spLocks/>
          </p:cNvSpPr>
          <p:nvPr/>
        </p:nvSpPr>
        <p:spPr bwMode="auto">
          <a:xfrm>
            <a:off x="2514600" y="6019800"/>
            <a:ext cx="44958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36576" lvl="0" indent="0" algn="r" defTabSz="914400" rtl="0" eaLnBrk="1" fontAlgn="base" latinLnBrk="0" hangingPunct="1">
              <a:lnSpc>
                <a:spcPct val="100000"/>
              </a:lnSpc>
              <a:spcBef>
                <a:spcPts val="0"/>
              </a:spcBef>
              <a:spcAft>
                <a:spcPct val="0"/>
              </a:spcAft>
              <a:buClr>
                <a:schemeClr val="accent1"/>
              </a:buClr>
              <a:buSzPct val="80000"/>
              <a:buFont typeface="Wingdings 2" pitchFamily="18" charset="2"/>
              <a:buNone/>
              <a:tabLst/>
              <a:defRPr/>
            </a:pPr>
            <a:r>
              <a:rPr kumimoji="0" lang="en-US" sz="48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rPr>
              <a:t>Steve </a:t>
            </a:r>
            <a:r>
              <a:rPr kumimoji="0" lang="en-US" sz="4800" b="1" i="0" u="none" strike="noStrike" kern="1200" normalizeH="0" baseline="0" noProof="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rPr>
              <a:t>Helmeci</a:t>
            </a:r>
            <a:endParaRPr kumimoji="0" lang="en-US" sz="4800" b="1" i="0" u="none" strike="noStrike" kern="1200" normalizeH="0" baseline="0"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Why did The Stono Rebellion happen?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Many theories exist</a:t>
            </a:r>
          </a:p>
          <a:p>
            <a:pPr marL="448056" indent="-384048" fontAlgn="auto">
              <a:spcAft>
                <a:spcPts val="0"/>
              </a:spcAft>
              <a:buFont typeface="Wingdings 2"/>
              <a:buChar char=""/>
              <a:defRPr/>
            </a:pPr>
            <a:r>
              <a:rPr lang="en-US" dirty="0" smtClean="0"/>
              <a:t>Many historians believe that the rebels were planning the rebellion for a while, but never had the opportunity</a:t>
            </a:r>
          </a:p>
          <a:p>
            <a:pPr marL="448056" indent="-384048" fontAlgn="auto">
              <a:spcAft>
                <a:spcPts val="0"/>
              </a:spcAft>
              <a:buFont typeface="Wingdings 2"/>
              <a:buChar char=""/>
              <a:defRPr/>
            </a:pPr>
            <a:r>
              <a:rPr lang="en-US" dirty="0" smtClean="0"/>
              <a:t>That opportunity came when the South Carolina Colonial Assembly passed the Security Act of 1739</a:t>
            </a:r>
          </a:p>
          <a:p>
            <a:pPr marL="448056" indent="-384048" fontAlgn="auto">
              <a:spcAft>
                <a:spcPts val="0"/>
              </a:spcAft>
              <a:buFont typeface="Wingdings 2"/>
              <a:buChar char=""/>
              <a:defRPr/>
            </a:pPr>
            <a:r>
              <a:rPr lang="en-US" dirty="0" smtClean="0"/>
              <a:t>The slaves were able to revolt because all white males who carry firearms had their firearms at church</a:t>
            </a:r>
            <a:endParaRPr lang="en-US"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77500" lnSpcReduction="20000"/>
          </a:bodyPr>
          <a:lstStyle/>
          <a:p>
            <a:pPr marL="448056" indent="-384048" fontAlgn="auto">
              <a:spcAft>
                <a:spcPts val="0"/>
              </a:spcAft>
              <a:buFont typeface="Wingdings 2"/>
              <a:buChar char=""/>
              <a:defRPr/>
            </a:pPr>
            <a:r>
              <a:rPr lang="en-US" dirty="0" smtClean="0"/>
              <a:t>The Stono Rebellion took place on Sunday, September 9, 1739</a:t>
            </a:r>
          </a:p>
          <a:p>
            <a:pPr marL="448056" indent="-384048" fontAlgn="auto">
              <a:spcAft>
                <a:spcPts val="0"/>
              </a:spcAft>
              <a:buFont typeface="Wingdings 2"/>
              <a:buChar char=""/>
              <a:defRPr/>
            </a:pPr>
            <a:r>
              <a:rPr lang="en-US" dirty="0" smtClean="0"/>
              <a:t>Twenty slaves, lead by an Angolan named Jemmy, raided a firearms store and killed the two white shopkeepers</a:t>
            </a:r>
          </a:p>
          <a:p>
            <a:pPr marL="448056" indent="-384048" fontAlgn="auto">
              <a:spcAft>
                <a:spcPts val="0"/>
              </a:spcAft>
              <a:buFont typeface="Wingdings 2"/>
              <a:buChar char=""/>
              <a:defRPr/>
            </a:pPr>
            <a:r>
              <a:rPr lang="en-US" dirty="0" smtClean="0"/>
              <a:t>They then headed South toward Florida, because the Spanish King passed a decree stating that any slave escaping to Florida would be granted freedom</a:t>
            </a:r>
          </a:p>
          <a:p>
            <a:pPr marL="448056" indent="-384048" fontAlgn="auto">
              <a:spcAft>
                <a:spcPts val="0"/>
              </a:spcAft>
              <a:buFont typeface="Wingdings 2"/>
              <a:buChar char=""/>
              <a:defRPr/>
            </a:pPr>
            <a:r>
              <a:rPr lang="en-US" dirty="0" smtClean="0"/>
              <a:t>The rampaging slaves killed all slave-owning whites, whether they were man, woman, or child, and set fire to plantations</a:t>
            </a:r>
          </a:p>
          <a:p>
            <a:pPr marL="448056" indent="-384048" fontAlgn="auto">
              <a:spcAft>
                <a:spcPts val="0"/>
              </a:spcAft>
              <a:buFont typeface="Wingdings 2"/>
              <a:buChar char=""/>
              <a:defRPr/>
            </a:pPr>
            <a:r>
              <a:rPr lang="en-US" dirty="0" smtClean="0"/>
              <a:t>Twenty-one whites were killed  in all, and only one white, Lieutenant Governor William Bull, was able to escape the fugitive slaves</a:t>
            </a: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 Cont.</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85000" lnSpcReduction="10000"/>
          </a:bodyPr>
          <a:lstStyle/>
          <a:p>
            <a:pPr marL="448056" indent="-384048" fontAlgn="auto">
              <a:spcAft>
                <a:spcPts val="0"/>
              </a:spcAft>
              <a:buFont typeface="Wingdings 2"/>
              <a:buChar char=""/>
              <a:defRPr/>
            </a:pPr>
            <a:r>
              <a:rPr lang="en-US" dirty="0" smtClean="0"/>
              <a:t>By eleven AM, the slave group was fifty strong</a:t>
            </a:r>
          </a:p>
          <a:p>
            <a:pPr marL="448056" indent="-384048" fontAlgn="auto">
              <a:spcAft>
                <a:spcPts val="0"/>
              </a:spcAft>
              <a:buFont typeface="Wingdings 2"/>
              <a:buChar char=""/>
              <a:defRPr/>
            </a:pPr>
            <a:r>
              <a:rPr lang="en-US" dirty="0" smtClean="0"/>
              <a:t>Lieutenant Governor Bull managed to call the militia, and around 100 were dispatched</a:t>
            </a:r>
          </a:p>
          <a:p>
            <a:pPr marL="448056" indent="-384048" fontAlgn="auto">
              <a:spcAft>
                <a:spcPts val="0"/>
              </a:spcAft>
              <a:buFont typeface="Wingdings 2"/>
              <a:buChar char=""/>
              <a:defRPr/>
            </a:pPr>
            <a:r>
              <a:rPr lang="en-US" dirty="0" smtClean="0"/>
              <a:t>The weary slaves stopped to rest in a field, and the militia caught up with them</a:t>
            </a:r>
          </a:p>
          <a:p>
            <a:pPr marL="448056" indent="-384048" fontAlgn="auto">
              <a:spcAft>
                <a:spcPts val="0"/>
              </a:spcAft>
              <a:buFont typeface="Wingdings 2"/>
              <a:buChar char=""/>
              <a:defRPr/>
            </a:pPr>
            <a:r>
              <a:rPr lang="en-US" dirty="0" smtClean="0"/>
              <a:t>A short firefight ensued, and by the end, forty-four slaves were killed</a:t>
            </a:r>
          </a:p>
          <a:p>
            <a:pPr marL="448056" indent="-384048" fontAlgn="auto">
              <a:spcAft>
                <a:spcPts val="0"/>
              </a:spcAft>
              <a:buFont typeface="Wingdings 2"/>
              <a:buChar char=""/>
              <a:defRPr/>
            </a:pPr>
            <a:r>
              <a:rPr lang="en-US" dirty="0" smtClean="0"/>
              <a:t>All but one of the escaping slaves were captured or killed within the next week, the one exception eluded capture </a:t>
            </a:r>
            <a:r>
              <a:rPr lang="en-US" smtClean="0"/>
              <a:t>for three years</a:t>
            </a:r>
          </a:p>
          <a:p>
            <a:pPr marL="448056" indent="-384048" fontAlgn="auto">
              <a:spcAft>
                <a:spcPts val="0"/>
              </a:spcAft>
              <a:buFont typeface="Wingdings 2"/>
              <a:buChar char=""/>
              <a:defRPr/>
            </a:pPr>
            <a:endParaRPr lang="en-US"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as a Result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The South Carolina Colonial Assembly did not take lightly to this revolt</a:t>
            </a:r>
          </a:p>
          <a:p>
            <a:pPr marL="448056" indent="-384048" fontAlgn="auto">
              <a:spcAft>
                <a:spcPts val="0"/>
              </a:spcAft>
              <a:buFont typeface="Wingdings 2"/>
              <a:buChar char=""/>
              <a:defRPr/>
            </a:pPr>
            <a:r>
              <a:rPr lang="en-US" dirty="0" smtClean="0"/>
              <a:t>They hastily passed a law they had had in place for a while, but were reluctant to pass</a:t>
            </a:r>
          </a:p>
          <a:p>
            <a:pPr marL="448056" indent="-384048" fontAlgn="auto">
              <a:spcAft>
                <a:spcPts val="0"/>
              </a:spcAft>
              <a:buFont typeface="Wingdings 2"/>
              <a:buChar char=""/>
              <a:defRPr/>
            </a:pPr>
            <a:r>
              <a:rPr lang="en-US" dirty="0" smtClean="0"/>
              <a:t>Thus, the Negro Act of 1740 was passed</a:t>
            </a:r>
          </a:p>
          <a:p>
            <a:pPr marL="448056" indent="-384048" fontAlgn="auto">
              <a:spcAft>
                <a:spcPts val="0"/>
              </a:spcAft>
              <a:buFont typeface="Wingdings 2"/>
              <a:buChar char=""/>
              <a:defRPr/>
            </a:pPr>
            <a:r>
              <a:rPr lang="en-US" dirty="0" smtClean="0"/>
              <a:t>This act prohibited slaves from growing their own food, assembling in groups, earning money that went to them, not their master, and learning to read</a:t>
            </a:r>
            <a:endParaRPr lang="en-US" dirty="0"/>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New York Revolt of 1712</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Jake Champagne</a:t>
            </a:r>
            <a:endParaRPr lang="en-US"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a:t>
            </a:r>
            <a:endParaRPr lang="en-US" dirty="0">
              <a:solidFill>
                <a:schemeClr val="accent1">
                  <a:tint val="83000"/>
                  <a:satMod val="150000"/>
                </a:schemeClr>
              </a:solidFill>
            </a:endParaRPr>
          </a:p>
        </p:txBody>
      </p:sp>
      <p:sp>
        <p:nvSpPr>
          <p:cNvPr id="21506" name="Content Placeholder 2"/>
          <p:cNvSpPr>
            <a:spLocks noGrp="1"/>
          </p:cNvSpPr>
          <p:nvPr>
            <p:ph idx="1"/>
          </p:nvPr>
        </p:nvSpPr>
        <p:spPr>
          <a:xfrm>
            <a:off x="457200" y="1882775"/>
            <a:ext cx="8229600" cy="4572000"/>
          </a:xfrm>
        </p:spPr>
        <p:txBody>
          <a:bodyPr/>
          <a:lstStyle/>
          <a:p>
            <a:r>
              <a:rPr lang="en-US" smtClean="0"/>
              <a:t>African American rebels set fire to a white man’s outhouse</a:t>
            </a:r>
          </a:p>
          <a:p>
            <a:r>
              <a:rPr lang="en-US" smtClean="0"/>
              <a:t>As the whites tried to put out the fire they were killed with axes, swords, and guns,</a:t>
            </a:r>
          </a:p>
          <a:p>
            <a:r>
              <a:rPr lang="en-US" smtClean="0"/>
              <a:t>Militias were ordered to “drive the island”. </a:t>
            </a:r>
          </a:p>
          <a:p>
            <a:r>
              <a:rPr lang="en-US" smtClean="0"/>
              <a:t>This meant they would try to keep things under control for a bit.</a:t>
            </a:r>
          </a:p>
          <a:p>
            <a:endParaRPr lang="en-US" smtClean="0"/>
          </a:p>
        </p:txBody>
      </p:sp>
    </p:spTree>
  </p:cSld>
  <p:clrMapOvr>
    <a:masterClrMapping/>
  </p:clrMapOvr>
  <p:transition spd="slow">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207</TotalTime>
  <Words>855</Words>
  <Application>Microsoft Office PowerPoint</Application>
  <PresentationFormat>On-screen Show (4:3)</PresentationFormat>
  <Paragraphs>80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Verve</vt:lpstr>
      <vt:lpstr>The Beginning of the African- American 1700-1799</vt:lpstr>
      <vt:lpstr>Introduction</vt:lpstr>
      <vt:lpstr>The Stono Rebellion (1739)</vt:lpstr>
      <vt:lpstr>Why did The Stono Rebellion happen?</vt:lpstr>
      <vt:lpstr>Events of the Stono Rebellion</vt:lpstr>
      <vt:lpstr>Events of the Stono Rebellion Cont.</vt:lpstr>
      <vt:lpstr>What Happened as a Result of the Stono Rebellion?</vt:lpstr>
      <vt:lpstr>New York Revolt of 1712</vt:lpstr>
      <vt:lpstr>What happened?</vt:lpstr>
      <vt:lpstr>What happened Cont.</vt:lpstr>
      <vt:lpstr>Results</vt:lpstr>
      <vt:lpstr>The Middle Passage</vt:lpstr>
      <vt:lpstr>Slide 13</vt:lpstr>
      <vt:lpstr>Slave Ships</vt:lpstr>
      <vt:lpstr>Some Reasons For The Many Deaths On The Ships </vt:lpstr>
      <vt:lpstr>Slide 16</vt:lpstr>
      <vt:lpstr>Introduction</vt:lpstr>
      <vt:lpstr>About the act</vt:lpstr>
      <vt:lpstr>Northerners’ Opinions</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Research Project 1700-1799</dc:title>
  <dc:creator>nstarzynski</dc:creator>
  <cp:lastModifiedBy>nstarzynski</cp:lastModifiedBy>
  <cp:revision>29</cp:revision>
  <dcterms:created xsi:type="dcterms:W3CDTF">2010-03-21T20:03:38Z</dcterms:created>
  <dcterms:modified xsi:type="dcterms:W3CDTF">2010-03-22T14:53:07Z</dcterms:modified>
</cp:coreProperties>
</file>